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241C62-71E3-4361-9814-F422DA700C6F}">
  <a:tblStyle styleId="{88241C62-71E3-4361-9814-F422DA700C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4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3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bde4ad57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bde4ad5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eb1de94fe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eb1de94f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eb1de94f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eb1de94f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bde4ad57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bde4ad57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bde4ad57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bde4ad57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bde4ad5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bde4ad5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bde4ad57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bde4ad57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bde4ad57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bde4ad57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bde4ad57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bde4ad57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bde4ad57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bde4ad57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bde4ad57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bde4ad57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bde4ad57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bde4ad57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eb1de94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eb1de94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bde4ad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bde4ad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bde4ad5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bde4ad5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eb1de94fe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eb1de94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bde4ad57a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bde4ad57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Counterspeech Prediction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Rahul Ramesh Omalur - 2022392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Noel Abraham Tiju - 2022338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Mehul Agarwal - 2022294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NLP - 2025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 Overview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Model Overview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DialoGPT is a large-scale generative model fine-tuned on Reddit conversations.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Architecture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It is based on the GPT-2 autoregressive transformer architecture.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Use Case Relevance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Designed for human-like, multi-turn dialogue generation, making it applicable to counterspeech tasks.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Strength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Effectively captures long-range conversational dependencies.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Limitation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Often struggles with bland or inconsistent responses in sensitive domains like counterspeech.</a:t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QUARC</a:t>
            </a:r>
            <a:endParaRPr/>
          </a:p>
        </p:txBody>
      </p:sp>
      <p:sp>
        <p:nvSpPr>
          <p:cNvPr id="168" name="Google Shape;168;p3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Gupta, Rishabh, Shaily Desai, Manvi Goel, Anil Bandhakavi, Tanmoy Chakraborty, and Md Shad Akhtar. "Counterspeeches up my sleeve! intent distribution learning and persistent fusion for intent-conditioned counterspeech generation."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arXiv:2305.13776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(2023).</a:t>
            </a:r>
            <a:endParaRPr/>
          </a:p>
        </p:txBody>
      </p:sp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25" y="1555413"/>
            <a:ext cx="3964651" cy="22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 Overview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Model Architecture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Proposes </a:t>
            </a:r>
            <a:r>
              <a:rPr b="1" lang="en" sz="1400">
                <a:solidFill>
                  <a:srgbClr val="000000"/>
                </a:solidFill>
              </a:rPr>
              <a:t>QUARC</a:t>
            </a:r>
            <a:r>
              <a:rPr lang="en" sz="1400">
                <a:solidFill>
                  <a:srgbClr val="000000"/>
                </a:solidFill>
              </a:rPr>
              <a:t>, a novel two-stage framework combining intent distribution learning and persistent fusion for intent-aware generation.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Fusion Module (PerFuMe)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Introduces </a:t>
            </a:r>
            <a:r>
              <a:rPr b="1" lang="en" sz="1400">
                <a:solidFill>
                  <a:srgbClr val="000000"/>
                </a:solidFill>
              </a:rPr>
              <a:t>PerFuMe</a:t>
            </a:r>
            <a:r>
              <a:rPr lang="en" sz="1400">
                <a:solidFill>
                  <a:srgbClr val="000000"/>
                </a:solidFill>
              </a:rPr>
              <a:t>, a persistent fusion mechanism that integrates intent-specific representations into the decoding process.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Performance Gains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QUARC achieves up to </a:t>
            </a:r>
            <a:r>
              <a:rPr b="1" lang="en" sz="1400">
                <a:solidFill>
                  <a:srgbClr val="000000"/>
                </a:solidFill>
              </a:rPr>
              <a:t>10% improvement</a:t>
            </a:r>
            <a:r>
              <a:rPr lang="en" sz="1400">
                <a:solidFill>
                  <a:srgbClr val="000000"/>
                </a:solidFill>
              </a:rPr>
              <a:t> over baselines on relevance, fluency, and intent alignment.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Human Evaluation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Human judgments confirm QUARC's effectiveness in generating </a:t>
            </a:r>
            <a:r>
              <a:rPr b="1" lang="en" sz="1400">
                <a:solidFill>
                  <a:srgbClr val="000000"/>
                </a:solidFill>
              </a:rPr>
              <a:t>intent-consistent and high-quality counterspeech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Our Model Architecture: QUADRA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5" y="691375"/>
            <a:ext cx="4545949" cy="34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101" y="106375"/>
            <a:ext cx="4193623" cy="48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QUADBart + HATEBert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Domain-Specific Encoder : </a:t>
            </a:r>
            <a:r>
              <a:rPr lang="en" sz="1400">
                <a:solidFill>
                  <a:srgbClr val="000000"/>
                </a:solidFill>
              </a:rPr>
              <a:t>Utilizes </a:t>
            </a:r>
            <a:r>
              <a:rPr b="1" lang="en" sz="1400">
                <a:solidFill>
                  <a:srgbClr val="000000"/>
                </a:solidFill>
              </a:rPr>
              <a:t>HateBERT</a:t>
            </a:r>
            <a:r>
              <a:rPr lang="en" sz="1400">
                <a:solidFill>
                  <a:srgbClr val="000000"/>
                </a:solidFill>
              </a:rPr>
              <a:t>, a RoBERTa variant pre-trained on banned Reddit communities, to better capture </a:t>
            </a:r>
            <a:r>
              <a:rPr b="1" lang="en" sz="1400">
                <a:solidFill>
                  <a:srgbClr val="000000"/>
                </a:solidFill>
              </a:rPr>
              <a:t>implicit and veiled hate speech</a:t>
            </a:r>
            <a:r>
              <a:rPr lang="en" sz="1400">
                <a:solidFill>
                  <a:srgbClr val="000000"/>
                </a:solidFill>
              </a:rPr>
              <a:t>.It has been recorded to outperform BERT and RoBERTa on said task.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Intent-Specific Projections : </a:t>
            </a:r>
            <a:r>
              <a:rPr lang="en" sz="1400">
                <a:solidFill>
                  <a:srgbClr val="000000"/>
                </a:solidFill>
              </a:rPr>
              <a:t>A shared [CLS] embedding is passed through </a:t>
            </a:r>
            <a:r>
              <a:rPr b="1" lang="en" sz="1400">
                <a:solidFill>
                  <a:srgbClr val="000000"/>
                </a:solidFill>
              </a:rPr>
              <a:t>four intent-specific heads</a:t>
            </a:r>
            <a:r>
              <a:rPr lang="en" sz="1400">
                <a:solidFill>
                  <a:srgbClr val="000000"/>
                </a:solidFill>
              </a:rPr>
              <a:t>: Informative, Questioning, Denouncing, and Positive.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Lightweight Heads :</a:t>
            </a:r>
            <a:r>
              <a:rPr lang="en" sz="1400">
                <a:solidFill>
                  <a:srgbClr val="000000"/>
                </a:solidFill>
              </a:rPr>
              <a:t> Each head is a small feed-forward network projecting into an </a:t>
            </a:r>
            <a:r>
              <a:rPr b="1" lang="en" sz="1400">
                <a:solidFill>
                  <a:srgbClr val="000000"/>
                </a:solidFill>
              </a:rPr>
              <a:t>intent-aware latent space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Parallel Decoding : </a:t>
            </a:r>
            <a:r>
              <a:rPr lang="en" sz="1400">
                <a:solidFill>
                  <a:srgbClr val="000000"/>
                </a:solidFill>
              </a:rPr>
              <a:t>These intent-specific embeddings are fed into </a:t>
            </a:r>
            <a:r>
              <a:rPr b="1" lang="en" sz="1400">
                <a:solidFill>
                  <a:srgbClr val="000000"/>
                </a:solidFill>
              </a:rPr>
              <a:t>four separate BART decoders</a:t>
            </a:r>
            <a:r>
              <a:rPr lang="en" sz="1400">
                <a:solidFill>
                  <a:srgbClr val="000000"/>
                </a:solidFill>
              </a:rPr>
              <a:t>,called </a:t>
            </a:r>
            <a:r>
              <a:rPr b="1" lang="en" sz="1400">
                <a:solidFill>
                  <a:srgbClr val="000000"/>
                </a:solidFill>
              </a:rPr>
              <a:t>QUADBERT</a:t>
            </a:r>
            <a:r>
              <a:rPr lang="en" sz="1400">
                <a:solidFill>
                  <a:srgbClr val="000000"/>
                </a:solidFill>
              </a:rPr>
              <a:t> each trained to generate responses aligned with a specific intent.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Fusion Mechanisms and DialoRank</a:t>
            </a:r>
            <a:endParaRPr sz="3600"/>
          </a:p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Flexible Fusion Strategies : </a:t>
            </a:r>
            <a:r>
              <a:rPr lang="en" sz="1400">
                <a:solidFill>
                  <a:srgbClr val="000000"/>
                </a:solidFill>
              </a:rPr>
              <a:t>Three fusion types to combine hate speech and intent embeddings: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Linear</a:t>
            </a:r>
            <a:r>
              <a:rPr lang="en" sz="1400">
                <a:solidFill>
                  <a:srgbClr val="000000"/>
                </a:solidFill>
              </a:rPr>
              <a:t> (concatenation + projection)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Shared Fusion</a:t>
            </a:r>
            <a:r>
              <a:rPr lang="en" sz="1400">
                <a:solidFill>
                  <a:srgbClr val="000000"/>
                </a:solidFill>
              </a:rPr>
              <a:t> (cross-attention + gating)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Cross Attention</a:t>
            </a:r>
            <a:r>
              <a:rPr lang="en" sz="1400">
                <a:solidFill>
                  <a:srgbClr val="000000"/>
                </a:solidFill>
              </a:rPr>
              <a:t> (task-specific multi-head attention</a:t>
            </a:r>
            <a:r>
              <a:rPr lang="en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Intent-Aware Decoding : </a:t>
            </a:r>
            <a:r>
              <a:rPr lang="en" sz="1400">
                <a:solidFill>
                  <a:srgbClr val="000000"/>
                </a:solidFill>
              </a:rPr>
              <a:t>Each decoder generates a candidate response, explicitly tuned to its associated intent.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DialoRank – LLM-based Scoring : </a:t>
            </a:r>
            <a:r>
              <a:rPr lang="en" sz="1400">
                <a:solidFill>
                  <a:srgbClr val="000000"/>
                </a:solidFill>
              </a:rPr>
              <a:t>Uses </a:t>
            </a:r>
            <a:r>
              <a:rPr b="1" lang="en" sz="1400">
                <a:solidFill>
                  <a:srgbClr val="000000"/>
                </a:solidFill>
              </a:rPr>
              <a:t>DialoGPT-small</a:t>
            </a:r>
            <a:r>
              <a:rPr lang="en" sz="1400">
                <a:solidFill>
                  <a:srgbClr val="000000"/>
                </a:solidFill>
              </a:rPr>
              <a:t> to judge the </a:t>
            </a:r>
            <a:r>
              <a:rPr b="1" lang="en" sz="1400">
                <a:solidFill>
                  <a:srgbClr val="000000"/>
                </a:solidFill>
              </a:rPr>
              <a:t>appropriateness (1–10)</a:t>
            </a:r>
            <a:r>
              <a:rPr lang="en" sz="1400">
                <a:solidFill>
                  <a:srgbClr val="000000"/>
                </a:solidFill>
              </a:rPr>
              <a:t> of each generated candidate.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Best-Response Selection : </a:t>
            </a:r>
            <a:r>
              <a:rPr lang="en" sz="1400">
                <a:solidFill>
                  <a:srgbClr val="000000"/>
                </a:solidFill>
              </a:rPr>
              <a:t>The response with the </a:t>
            </a:r>
            <a:r>
              <a:rPr b="1" lang="en" sz="1400">
                <a:solidFill>
                  <a:srgbClr val="000000"/>
                </a:solidFill>
              </a:rPr>
              <a:t>highest DialoRank score</a:t>
            </a:r>
            <a:r>
              <a:rPr lang="en" sz="1400">
                <a:solidFill>
                  <a:srgbClr val="000000"/>
                </a:solidFill>
              </a:rPr>
              <a:t> is selected as the final output.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Intent Accuracy Metric : </a:t>
            </a:r>
            <a:r>
              <a:rPr lang="en" sz="1400">
                <a:solidFill>
                  <a:srgbClr val="000000"/>
                </a:solidFill>
              </a:rPr>
              <a:t>Evaluation includes checking if DialoGPT’s selected intent </a:t>
            </a:r>
            <a:r>
              <a:rPr b="1" lang="en" sz="1400">
                <a:solidFill>
                  <a:srgbClr val="000000"/>
                </a:solidFill>
              </a:rPr>
              <a:t>matches any gold label</a:t>
            </a:r>
            <a:r>
              <a:rPr lang="en" sz="1400">
                <a:solidFill>
                  <a:srgbClr val="000000"/>
                </a:solidFill>
              </a:rPr>
              <a:t>, enabling </a:t>
            </a:r>
            <a:r>
              <a:rPr b="1" lang="en" sz="1400">
                <a:solidFill>
                  <a:srgbClr val="000000"/>
                </a:solidFill>
              </a:rPr>
              <a:t>intent-level accuracy</a:t>
            </a:r>
            <a:r>
              <a:rPr lang="en" sz="1400">
                <a:solidFill>
                  <a:srgbClr val="000000"/>
                </a:solidFill>
              </a:rPr>
              <a:t> analysis.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Results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/>
        </p:nvSpPr>
        <p:spPr>
          <a:xfrm>
            <a:off x="212725" y="319100"/>
            <a:ext cx="6655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Loss plots for QUADRA models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42"/>
          <p:cNvSpPr txBox="1"/>
          <p:nvPr/>
        </p:nvSpPr>
        <p:spPr>
          <a:xfrm>
            <a:off x="4178625" y="319100"/>
            <a:ext cx="4847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0" y="907275"/>
            <a:ext cx="3744324" cy="199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087" y="902950"/>
            <a:ext cx="3681063" cy="19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713" y="3008625"/>
            <a:ext cx="3366572" cy="18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/>
        </p:nvSpPr>
        <p:spPr>
          <a:xfrm>
            <a:off x="212725" y="319100"/>
            <a:ext cx="4323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Text Generation Metrics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43"/>
          <p:cNvSpPr txBox="1"/>
          <p:nvPr/>
        </p:nvSpPr>
        <p:spPr>
          <a:xfrm>
            <a:off x="4178625" y="319100"/>
            <a:ext cx="4847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Semantic Similarity Metrics &amp; 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Category Accuracy Scores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1" name="Google Shape;221;p43"/>
          <p:cNvCxnSpPr/>
          <p:nvPr/>
        </p:nvCxnSpPr>
        <p:spPr>
          <a:xfrm>
            <a:off x="4041875" y="7600"/>
            <a:ext cx="45600" cy="513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0" y="1975700"/>
            <a:ext cx="3923701" cy="17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625" y="1975700"/>
            <a:ext cx="4908037" cy="17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we chose this project?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the day and age of extensive social media, we </a:t>
            </a:r>
            <a:r>
              <a:rPr lang="en" sz="2400"/>
              <a:t>observed</a:t>
            </a:r>
            <a:r>
              <a:rPr lang="en" sz="2400"/>
              <a:t> that along with the boons come pitfalls</a:t>
            </a:r>
            <a:r>
              <a:rPr lang="en" sz="2400"/>
              <a:t>.For every useful piece of information </a:t>
            </a:r>
            <a:r>
              <a:rPr lang="en" sz="2400"/>
              <a:t>propagated</a:t>
            </a:r>
            <a:r>
              <a:rPr lang="en" sz="2400"/>
              <a:t> comes an unsolicited </a:t>
            </a:r>
            <a:r>
              <a:rPr lang="en" sz="2400"/>
              <a:t>hate speech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Using the knowledge gained in our NLP - 2025 course, we wish to come up with a solution to tackling said problem along with the work from past researchers of the issue.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Additional QUARC metrics </a:t>
            </a:r>
            <a:endParaRPr sz="3600"/>
          </a:p>
        </p:txBody>
      </p:sp>
      <p:pic>
        <p:nvPicPr>
          <p:cNvPr id="229" name="Google Shape;2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00" y="1314500"/>
            <a:ext cx="7429899" cy="33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By leveraging multiple intent-specific BART models in parallel and integrating a JudgeLM mechanism - </a:t>
            </a:r>
            <a:r>
              <a:rPr b="1" lang="en" sz="2300">
                <a:solidFill>
                  <a:schemeClr val="dk1"/>
                </a:solidFill>
              </a:rPr>
              <a:t>DialoRank</a:t>
            </a:r>
            <a:r>
              <a:rPr lang="en" sz="2300">
                <a:solidFill>
                  <a:schemeClr val="dk1"/>
                </a:solidFill>
              </a:rPr>
              <a:t> for selection, we demonstrate that counterspeech generation can be significantly improved through intent-aware decoding. This architecture not only enhances response relevance but also showcases a scalable framework for nuanced, context-sensitive intervention against hate speech.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/>
        </p:nvSpPr>
        <p:spPr>
          <a:xfrm>
            <a:off x="2712300" y="19221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Dataset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IntentConanv2</a:t>
            </a:r>
            <a:endParaRPr sz="3600"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Used for training </a:t>
            </a:r>
            <a:r>
              <a:rPr b="1" lang="en" sz="1400">
                <a:solidFill>
                  <a:srgbClr val="000000"/>
                </a:solidFill>
              </a:rPr>
              <a:t>intent-aware counterspeech generation models</a:t>
            </a:r>
            <a:r>
              <a:rPr lang="en" sz="1400">
                <a:solidFill>
                  <a:srgbClr val="000000"/>
                </a:solidFill>
              </a:rPr>
              <a:t>, comprising </a:t>
            </a:r>
            <a:r>
              <a:rPr b="1" lang="en" sz="1400">
                <a:solidFill>
                  <a:srgbClr val="000000"/>
                </a:solidFill>
              </a:rPr>
              <a:t>13,973 total samples</a:t>
            </a:r>
            <a:r>
              <a:rPr lang="en" sz="1400">
                <a:solidFill>
                  <a:srgbClr val="000000"/>
                </a:solidFill>
              </a:rPr>
              <a:t> (9,532 train / 2,971 val / 1,470 test) aligned with 3,583 unique hate speech instances.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dataset includes </a:t>
            </a:r>
            <a:r>
              <a:rPr b="1" lang="en" sz="1400">
                <a:solidFill>
                  <a:srgbClr val="000000"/>
                </a:solidFill>
              </a:rPr>
              <a:t>4 communicative intents</a:t>
            </a:r>
            <a:r>
              <a:rPr lang="en" sz="1400">
                <a:solidFill>
                  <a:srgbClr val="000000"/>
                </a:solidFill>
              </a:rPr>
              <a:t> — </a:t>
            </a:r>
            <a:r>
              <a:rPr i="1" lang="en" sz="1400">
                <a:solidFill>
                  <a:srgbClr val="000000"/>
                </a:solidFill>
              </a:rPr>
              <a:t>Informative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i="1" lang="en" sz="1400">
                <a:solidFill>
                  <a:srgbClr val="000000"/>
                </a:solidFill>
              </a:rPr>
              <a:t>Denouncing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i="1" lang="en" sz="1400">
                <a:solidFill>
                  <a:srgbClr val="000000"/>
                </a:solidFill>
              </a:rPr>
              <a:t>Questioning</a:t>
            </a:r>
            <a:r>
              <a:rPr lang="en" sz="1400">
                <a:solidFill>
                  <a:srgbClr val="000000"/>
                </a:solidFill>
              </a:rPr>
              <a:t>, and </a:t>
            </a:r>
            <a:r>
              <a:rPr i="1" lang="en" sz="1400">
                <a:solidFill>
                  <a:srgbClr val="000000"/>
                </a:solidFill>
              </a:rPr>
              <a:t>Positive</a:t>
            </a:r>
            <a:r>
              <a:rPr lang="en" sz="1400">
                <a:solidFill>
                  <a:srgbClr val="000000"/>
                </a:solidFill>
              </a:rPr>
              <a:t> with a </a:t>
            </a:r>
            <a:r>
              <a:rPr b="1" lang="en" sz="1400">
                <a:solidFill>
                  <a:srgbClr val="000000"/>
                </a:solidFill>
              </a:rPr>
              <a:t>balanced distribution</a:t>
            </a:r>
            <a:r>
              <a:rPr lang="en" sz="1400">
                <a:solidFill>
                  <a:srgbClr val="000000"/>
                </a:solidFill>
              </a:rPr>
              <a:t> across all splits</a:t>
            </a:r>
            <a:r>
              <a:rPr lang="en" sz="1400">
                <a:solidFill>
                  <a:srgbClr val="000000"/>
                </a:solidFill>
              </a:rPr>
              <a:t>.(Humor Intent not present in v2)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Each counterspeech is </a:t>
            </a:r>
            <a:r>
              <a:rPr b="1" lang="en" sz="1400">
                <a:solidFill>
                  <a:srgbClr val="000000"/>
                </a:solidFill>
              </a:rPr>
              <a:t>explicitly tagged with intent</a:t>
            </a:r>
            <a:r>
              <a:rPr lang="en" sz="1400">
                <a:solidFill>
                  <a:srgbClr val="000000"/>
                </a:solidFill>
              </a:rPr>
              <a:t>, reflecting the rhetorical strategy used to counter the corresponding hate speech.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dataset is </a:t>
            </a:r>
            <a:r>
              <a:rPr b="1" lang="en" sz="1400">
                <a:solidFill>
                  <a:srgbClr val="000000"/>
                </a:solidFill>
              </a:rPr>
              <a:t>balanced across all four intents</a:t>
            </a:r>
            <a:r>
              <a:rPr lang="en" sz="1400">
                <a:solidFill>
                  <a:srgbClr val="000000"/>
                </a:solidFill>
              </a:rPr>
              <a:t>, with an equal number of samples per category in each split.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dataset was </a:t>
            </a:r>
            <a:r>
              <a:rPr b="1" lang="en" sz="1400">
                <a:solidFill>
                  <a:srgbClr val="000000"/>
                </a:solidFill>
              </a:rPr>
              <a:t>curated by Gupta et al.</a:t>
            </a:r>
            <a:r>
              <a:rPr lang="en" sz="1400">
                <a:solidFill>
                  <a:srgbClr val="000000"/>
                </a:solidFill>
              </a:rPr>
              <a:t> in the paper </a:t>
            </a:r>
            <a:r>
              <a:rPr i="1" lang="en" sz="1400">
                <a:solidFill>
                  <a:srgbClr val="000000"/>
                </a:solidFill>
              </a:rPr>
              <a:t>“Counterspeeches up my sleeve! Intent Distribution Learning and Persistent Fusion for Intent-Conditioned Counterspeech Generation”</a:t>
            </a:r>
            <a:r>
              <a:rPr lang="en" sz="1400">
                <a:solidFill>
                  <a:srgbClr val="000000"/>
                </a:solidFill>
              </a:rPr>
              <a:t> (ACL 2023).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Some samples from the dataset</a:t>
            </a:r>
            <a:endParaRPr sz="3600"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Hate speech:”Foreigners on UK benefits leaps 41 in 5 years with over 400K now handed payouts. This nonsense has got to stop.”</a:t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132" name="Google Shape;132;p29"/>
          <p:cNvGraphicFramePr/>
          <p:nvPr/>
        </p:nvGraphicFramePr>
        <p:xfrm>
          <a:off x="846125" y="222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{88241C62-71E3-4361-9814-F422DA700C6F}</a:tableStyleId>
              </a:tblPr>
              <a:tblGrid>
                <a:gridCol w="2001225"/>
                <a:gridCol w="5237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Counterspeech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Informative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You seem to be worried about government expenditure… it has actually been shown that, over time, migration reduces pressure on government spending.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Questioning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 you even have the background information on this to be making such a strong statement?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Denouncing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 you know how much money foreigners are giving the UK in taxes? Maybe it would be better to focus on stopping tax evasion.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Positive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 understand you’re frustrated - austerity has hit many hard.But most immigrants don’t claim benefits.Maybe we should focus our anger on poor pay and unfair systems.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Related Work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Generate,Prune,Select</a:t>
            </a:r>
            <a:endParaRPr/>
          </a:p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Zhu, Wanzheng, and Suma Bhat. "Generate, prune, select: A pipeline for counterspeech generation against online hate speech."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arXiv preprint arXiv:2106.01625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(2021).</a:t>
            </a:r>
            <a:endParaRPr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400" y="1886324"/>
            <a:ext cx="4319799" cy="1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 Overview</a:t>
            </a:r>
            <a:endParaRPr sz="3600"/>
          </a:p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APA</a:t>
            </a:r>
            <a:endParaRPr sz="10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Three-Stage Pipeline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GPS decomposes counterspeech generation into </a:t>
            </a:r>
            <a:r>
              <a:rPr b="1" lang="en" sz="1400">
                <a:solidFill>
                  <a:srgbClr val="000000"/>
                </a:solidFill>
              </a:rPr>
              <a:t>Generation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Pruning</a:t>
            </a:r>
            <a:r>
              <a:rPr lang="en" sz="1400">
                <a:solidFill>
                  <a:srgbClr val="000000"/>
                </a:solidFill>
              </a:rPr>
              <a:t>, and </a:t>
            </a:r>
            <a:r>
              <a:rPr b="1" lang="en" sz="1400">
                <a:solidFill>
                  <a:srgbClr val="000000"/>
                </a:solidFill>
              </a:rPr>
              <a:t>Selection</a:t>
            </a:r>
            <a:r>
              <a:rPr lang="en" sz="1400">
                <a:solidFill>
                  <a:srgbClr val="000000"/>
                </a:solidFill>
              </a:rPr>
              <a:t> — enabling control and interpretability at each step.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Diverse Candidate Generation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Uses a </a:t>
            </a:r>
            <a:r>
              <a:rPr b="1" lang="en" sz="1400">
                <a:solidFill>
                  <a:srgbClr val="000000"/>
                </a:solidFill>
              </a:rPr>
              <a:t>pre-trained VAE </a:t>
            </a:r>
            <a:r>
              <a:rPr lang="en" sz="1400">
                <a:solidFill>
                  <a:srgbClr val="000000"/>
                </a:solidFill>
              </a:rPr>
              <a:t>to generate a wide pool of candidate responses conditioned on hate speech.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Quality-Based Pruning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Introduces a </a:t>
            </a:r>
            <a:r>
              <a:rPr b="1" lang="en" sz="1400">
                <a:solidFill>
                  <a:srgbClr val="000000"/>
                </a:solidFill>
              </a:rPr>
              <a:t>Language Quality (LQ) classifier</a:t>
            </a:r>
            <a:r>
              <a:rPr lang="en" sz="1400">
                <a:solidFill>
                  <a:srgbClr val="000000"/>
                </a:solidFill>
              </a:rPr>
              <a:t> trained on CoLA standards to filter out ungrammatical or low-quality responses, ensuring </a:t>
            </a:r>
            <a:r>
              <a:rPr b="1" lang="en" sz="1400">
                <a:solidFill>
                  <a:srgbClr val="000000"/>
                </a:solidFill>
              </a:rPr>
              <a:t>fluency </a:t>
            </a:r>
            <a:r>
              <a:rPr lang="en" sz="1400">
                <a:solidFill>
                  <a:srgbClr val="000000"/>
                </a:solidFill>
              </a:rPr>
              <a:t>and</a:t>
            </a:r>
            <a:r>
              <a:rPr b="1" lang="en" sz="1400">
                <a:solidFill>
                  <a:srgbClr val="000000"/>
                </a:solidFill>
              </a:rPr>
              <a:t> coherence </a:t>
            </a:r>
            <a:r>
              <a:rPr lang="en" sz="1400">
                <a:solidFill>
                  <a:srgbClr val="000000"/>
                </a:solidFill>
              </a:rPr>
              <a:t>in counterspeech responses.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Contextual Response Selection</a:t>
            </a:r>
            <a:r>
              <a:rPr lang="en" sz="1400">
                <a:solidFill>
                  <a:srgbClr val="000000"/>
                </a:solidFill>
              </a:rPr>
              <a:t>: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 Employs retrieval models (e.g., </a:t>
            </a:r>
            <a:r>
              <a:rPr b="1" lang="en" sz="1400">
                <a:solidFill>
                  <a:srgbClr val="000000"/>
                </a:solidFill>
              </a:rPr>
              <a:t>TF-IDF</a:t>
            </a:r>
            <a:r>
              <a:rPr lang="en" sz="1400">
                <a:solidFill>
                  <a:srgbClr val="000000"/>
                </a:solidFill>
              </a:rPr>
              <a:t>) to select the most </a:t>
            </a:r>
            <a:r>
              <a:rPr b="1" lang="en" sz="1400">
                <a:solidFill>
                  <a:srgbClr val="000000"/>
                </a:solidFill>
              </a:rPr>
              <a:t>relevant</a:t>
            </a:r>
            <a:r>
              <a:rPr lang="en" sz="1400">
                <a:solidFill>
                  <a:srgbClr val="000000"/>
                </a:solidFill>
              </a:rPr>
              <a:t> response, with modularity to plug in more advanced selectors.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DialoGPT</a:t>
            </a:r>
            <a:endParaRPr/>
          </a:p>
        </p:txBody>
      </p:sp>
      <p:sp>
        <p:nvSpPr>
          <p:cNvPr id="156" name="Google Shape;156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Zhang, Yizhe, et al. "Dialogpt: Large-scale generative pre-training for conversational response generation."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arXiv:1911.00536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(2019).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